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3"/>
  </p:notesMasterIdLst>
  <p:sldIdLst>
    <p:sldId id="2076137172" r:id="rId2"/>
    <p:sldId id="301" r:id="rId3"/>
    <p:sldId id="260" r:id="rId4"/>
    <p:sldId id="366" r:id="rId5"/>
    <p:sldId id="2134805733" r:id="rId6"/>
    <p:sldId id="362" r:id="rId7"/>
    <p:sldId id="2076137129" r:id="rId8"/>
    <p:sldId id="2134805723" r:id="rId9"/>
    <p:sldId id="5079" r:id="rId10"/>
    <p:sldId id="5080" r:id="rId11"/>
    <p:sldId id="2076137130" r:id="rId12"/>
    <p:sldId id="2134805724" r:id="rId13"/>
    <p:sldId id="4963" r:id="rId14"/>
    <p:sldId id="2076137131" r:id="rId15"/>
    <p:sldId id="2134805732" r:id="rId16"/>
    <p:sldId id="2076137171" r:id="rId17"/>
    <p:sldId id="5018" r:id="rId18"/>
    <p:sldId id="2134805731" r:id="rId19"/>
    <p:sldId id="2076137126" r:id="rId20"/>
    <p:sldId id="2076137127" r:id="rId21"/>
    <p:sldId id="2076137128" r:id="rId22"/>
    <p:sldId id="4987" r:id="rId23"/>
    <p:sldId id="4997" r:id="rId24"/>
    <p:sldId id="4998" r:id="rId25"/>
    <p:sldId id="5000" r:id="rId26"/>
    <p:sldId id="5001" r:id="rId27"/>
    <p:sldId id="4977" r:id="rId28"/>
    <p:sldId id="367" r:id="rId29"/>
    <p:sldId id="4982" r:id="rId30"/>
    <p:sldId id="369" r:id="rId31"/>
    <p:sldId id="370" r:id="rId32"/>
    <p:sldId id="2076137124" r:id="rId33"/>
    <p:sldId id="368" r:id="rId34"/>
    <p:sldId id="4999" r:id="rId35"/>
    <p:sldId id="4983" r:id="rId36"/>
    <p:sldId id="4989" r:id="rId37"/>
    <p:sldId id="4994" r:id="rId38"/>
    <p:sldId id="4990" r:id="rId39"/>
    <p:sldId id="4991" r:id="rId40"/>
    <p:sldId id="4992" r:id="rId41"/>
    <p:sldId id="4995" r:id="rId42"/>
    <p:sldId id="484" r:id="rId43"/>
    <p:sldId id="485" r:id="rId44"/>
    <p:sldId id="4988" r:id="rId45"/>
    <p:sldId id="4981" r:id="rId46"/>
    <p:sldId id="380" r:id="rId47"/>
    <p:sldId id="376" r:id="rId48"/>
    <p:sldId id="4993" r:id="rId49"/>
    <p:sldId id="4996" r:id="rId50"/>
    <p:sldId id="360" r:id="rId51"/>
    <p:sldId id="359" r:id="rId52"/>
    <p:sldId id="346" r:id="rId53"/>
    <p:sldId id="347" r:id="rId54"/>
    <p:sldId id="352" r:id="rId55"/>
    <p:sldId id="361" r:id="rId56"/>
    <p:sldId id="365" r:id="rId57"/>
    <p:sldId id="351" r:id="rId58"/>
    <p:sldId id="348" r:id="rId59"/>
    <p:sldId id="349" r:id="rId60"/>
    <p:sldId id="355" r:id="rId61"/>
    <p:sldId id="354" r:id="rId62"/>
    <p:sldId id="356" r:id="rId63"/>
    <p:sldId id="4965" r:id="rId64"/>
    <p:sldId id="4968" r:id="rId65"/>
    <p:sldId id="4973" r:id="rId66"/>
    <p:sldId id="4974" r:id="rId67"/>
    <p:sldId id="4975" r:id="rId68"/>
    <p:sldId id="4976" r:id="rId69"/>
    <p:sldId id="4969" r:id="rId70"/>
    <p:sldId id="4970" r:id="rId71"/>
    <p:sldId id="363" r:id="rId72"/>
  </p:sldIdLst>
  <p:sldSz cx="9144000" cy="5143500" type="screen16x9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E51C3EA2-A2D1-4DE3-92EB-C607234DBAA4}">
          <p14:sldIdLst>
            <p14:sldId id="2076137172"/>
            <p14:sldId id="301"/>
            <p14:sldId id="260"/>
            <p14:sldId id="366"/>
            <p14:sldId id="2134805733"/>
            <p14:sldId id="362"/>
            <p14:sldId id="2076137129"/>
            <p14:sldId id="2134805723"/>
            <p14:sldId id="5079"/>
            <p14:sldId id="5080"/>
            <p14:sldId id="2076137130"/>
            <p14:sldId id="2134805724"/>
            <p14:sldId id="4963"/>
            <p14:sldId id="2076137131"/>
            <p14:sldId id="2134805732"/>
            <p14:sldId id="2076137171"/>
            <p14:sldId id="5018"/>
            <p14:sldId id="2134805731"/>
            <p14:sldId id="2076137126"/>
          </p14:sldIdLst>
        </p14:section>
        <p14:section name="Day 1" id="{94E4BC8D-4C6B-497C-AF0B-DB8F23016922}">
          <p14:sldIdLst>
            <p14:sldId id="2076137127"/>
            <p14:sldId id="2076137128"/>
            <p14:sldId id="4987"/>
            <p14:sldId id="4997"/>
            <p14:sldId id="4998"/>
            <p14:sldId id="5000"/>
            <p14:sldId id="5001"/>
            <p14:sldId id="4977"/>
            <p14:sldId id="367"/>
            <p14:sldId id="4982"/>
            <p14:sldId id="369"/>
            <p14:sldId id="370"/>
            <p14:sldId id="2076137124"/>
            <p14:sldId id="368"/>
            <p14:sldId id="4999"/>
            <p14:sldId id="4983"/>
            <p14:sldId id="4989"/>
            <p14:sldId id="4994"/>
            <p14:sldId id="4990"/>
            <p14:sldId id="4991"/>
            <p14:sldId id="4992"/>
            <p14:sldId id="4995"/>
            <p14:sldId id="484"/>
            <p14:sldId id="485"/>
            <p14:sldId id="4988"/>
            <p14:sldId id="4981"/>
            <p14:sldId id="380"/>
            <p14:sldId id="376"/>
          </p14:sldIdLst>
        </p14:section>
        <p14:section name="Day 2" id="{317F7FAE-0188-4DFF-B682-3D22C5E0868F}">
          <p14:sldIdLst>
            <p14:sldId id="4993"/>
            <p14:sldId id="4996"/>
          </p14:sldIdLst>
        </p14:section>
        <p14:section name="Outro" id="{9FA6AB8F-9B19-476D-8E5C-7C707F6C0926}">
          <p14:sldIdLst>
            <p14:sldId id="360"/>
            <p14:sldId id="359"/>
            <p14:sldId id="346"/>
            <p14:sldId id="347"/>
            <p14:sldId id="352"/>
            <p14:sldId id="361"/>
            <p14:sldId id="365"/>
            <p14:sldId id="351"/>
            <p14:sldId id="348"/>
            <p14:sldId id="349"/>
            <p14:sldId id="355"/>
            <p14:sldId id="354"/>
            <p14:sldId id="356"/>
            <p14:sldId id="4965"/>
            <p14:sldId id="4968"/>
            <p14:sldId id="4973"/>
            <p14:sldId id="4974"/>
            <p14:sldId id="4975"/>
            <p14:sldId id="4976"/>
            <p14:sldId id="4969"/>
            <p14:sldId id="4970"/>
            <p14:sldId id="36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181" autoAdjust="0"/>
    <p:restoredTop sz="95256" autoAdjust="0"/>
  </p:normalViewPr>
  <p:slideViewPr>
    <p:cSldViewPr snapToGrid="0" snapToObjects="1">
      <p:cViewPr varScale="1">
        <p:scale>
          <a:sx n="151" d="100"/>
          <a:sy n="151" d="100"/>
        </p:scale>
        <p:origin x="108" y="138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C8EE09-8F77-4EFD-B59C-35BB3D51A33E}" type="datetimeFigureOut">
              <a:rPr lang="en-US" smtClean="0"/>
              <a:t>Mon, 6/24/2024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838" y="4621213"/>
            <a:ext cx="5851525" cy="37798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B432F0-E49E-4C04-A383-401B93C713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762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3095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8916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5245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2447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8840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8070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1747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1560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7287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37704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4200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97348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79833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00151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49278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41033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02482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17065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21322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20534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348235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41977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99473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00329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40498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10463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60954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39163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57969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42267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046776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88665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159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94096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94199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12813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22986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71601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40103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53330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97808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61136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5761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6830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3982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2886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5000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5155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5E3EC92-0BF8-B04C-BDA1-D36DC16EC2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36832" y="1597819"/>
            <a:ext cx="4975394" cy="110251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Lesson #: Lesson Name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36831" y="2788538"/>
            <a:ext cx="4975395" cy="1314450"/>
          </a:xfrm>
        </p:spPr>
        <p:txBody>
          <a:bodyPr>
            <a:normAutofit/>
          </a:bodyPr>
          <a:lstStyle>
            <a:lvl1pPr marL="685800" indent="-630936" algn="l">
              <a:buNone/>
              <a:tabLst>
                <a:tab pos="574675" algn="l"/>
              </a:tabLst>
              <a:defRPr sz="2800" b="0" baseline="0">
                <a:solidFill>
                  <a:srgbClr val="0000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#.# 	Learning objective or      Sub-lesson Title</a:t>
            </a:r>
          </a:p>
        </p:txBody>
      </p:sp>
    </p:spTree>
    <p:extLst>
      <p:ext uri="{BB962C8B-B14F-4D97-AF65-F5344CB8AC3E}">
        <p14:creationId xmlns:p14="http://schemas.microsoft.com/office/powerpoint/2010/main" val="31282576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DCE74C-60B9-4019-9C53-715EEF88741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2201" y="66612"/>
            <a:ext cx="7180952" cy="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35075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3823434-19E5-7244-957A-48409271A87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8620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6839712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427779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70CCCA5-FF07-3E49-BCA2-619E38AACDE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78831"/>
            <a:ext cx="7552944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46140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7344" y="946356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03941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Images or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A56CC22-FD07-7A4D-847A-EADD8CC5182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78830"/>
            <a:ext cx="7556938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061837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Gray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1161795-AF74-6141-B77F-64153FAB4A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4371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483181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0254D4-82EE-7743-8DC5-A96F5C67993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144371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1512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9A03A33-EFE2-8C43-836B-41753232C69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805778" y="1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14537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463373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ix Image Chun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Content Placeholder 11"/>
          <p:cNvSpPr>
            <a:spLocks noGrp="1"/>
          </p:cNvSpPr>
          <p:nvPr>
            <p:ph sz="quarter" idx="18" hasCustomPrompt="1"/>
          </p:nvPr>
        </p:nvSpPr>
        <p:spPr>
          <a:xfrm>
            <a:off x="6122949" y="1371601"/>
            <a:ext cx="2483348" cy="1045469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30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6126428" y="2524458"/>
            <a:ext cx="2472049" cy="354734"/>
          </a:xfrm>
        </p:spPr>
        <p:txBody>
          <a:bodyPr lIns="182880" tIns="0" rIns="182880" bIns="0"/>
          <a:lstStyle>
            <a:lvl1pPr algn="ctr"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5" name="Content Placeholder 11"/>
          <p:cNvSpPr>
            <a:spLocks noGrp="1"/>
          </p:cNvSpPr>
          <p:nvPr>
            <p:ph sz="quarter" idx="24" hasCustomPrompt="1"/>
          </p:nvPr>
        </p:nvSpPr>
        <p:spPr>
          <a:xfrm>
            <a:off x="6122949" y="3019528"/>
            <a:ext cx="2483348" cy="1045469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36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3327954" y="4172386"/>
            <a:ext cx="2472049" cy="354734"/>
          </a:xfrm>
        </p:spPr>
        <p:txBody>
          <a:bodyPr lIns="182880" tIns="0" rIns="182880" bIns="0"/>
          <a:lstStyle>
            <a:lvl1pPr algn="ctr"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526002" y="1371601"/>
            <a:ext cx="2483348" cy="1045469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529481" y="2524458"/>
            <a:ext cx="2472049" cy="354734"/>
          </a:xfrm>
        </p:spPr>
        <p:txBody>
          <a:bodyPr lIns="182880" tIns="0" rIns="182880" bIns="0"/>
          <a:lstStyle>
            <a:lvl1pPr marL="0" indent="0" algn="ctr"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7" name="Content Placeholder 11"/>
          <p:cNvSpPr>
            <a:spLocks noGrp="1"/>
          </p:cNvSpPr>
          <p:nvPr>
            <p:ph sz="quarter" idx="16" hasCustomPrompt="1"/>
          </p:nvPr>
        </p:nvSpPr>
        <p:spPr>
          <a:xfrm>
            <a:off x="3332296" y="1371601"/>
            <a:ext cx="2483348" cy="1045469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3335775" y="2524458"/>
            <a:ext cx="2472049" cy="354734"/>
          </a:xfrm>
        </p:spPr>
        <p:txBody>
          <a:bodyPr lIns="182880" tIns="0" rIns="182880" bIns="0"/>
          <a:lstStyle>
            <a:lvl1pPr algn="ctr"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1" name="Content Placeholder 11"/>
          <p:cNvSpPr>
            <a:spLocks noGrp="1"/>
          </p:cNvSpPr>
          <p:nvPr>
            <p:ph sz="quarter" idx="20" hasCustomPrompt="1"/>
          </p:nvPr>
        </p:nvSpPr>
        <p:spPr>
          <a:xfrm>
            <a:off x="526002" y="3019528"/>
            <a:ext cx="2483348" cy="1045469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32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529481" y="4172386"/>
            <a:ext cx="2472049" cy="354734"/>
          </a:xfrm>
        </p:spPr>
        <p:txBody>
          <a:bodyPr lIns="182880" tIns="0" rIns="182880" bIns="0"/>
          <a:lstStyle>
            <a:lvl1pPr algn="ctr"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3" name="Content Placeholder 11"/>
          <p:cNvSpPr>
            <a:spLocks noGrp="1"/>
          </p:cNvSpPr>
          <p:nvPr>
            <p:ph sz="quarter" idx="22" hasCustomPrompt="1"/>
          </p:nvPr>
        </p:nvSpPr>
        <p:spPr>
          <a:xfrm>
            <a:off x="3332296" y="3019528"/>
            <a:ext cx="2483348" cy="1045469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34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6134248" y="4172386"/>
            <a:ext cx="2472049" cy="354734"/>
          </a:xfrm>
        </p:spPr>
        <p:txBody>
          <a:bodyPr lIns="182880" tIns="0" rIns="182880" bIns="0"/>
          <a:lstStyle>
            <a:lvl1pPr algn="ctr"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9889" y="441294"/>
            <a:ext cx="8084228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/>
            </a:lvl1pPr>
          </a:lstStyle>
          <a:p>
            <a:r>
              <a:rPr lang="en-US" dirty="0"/>
              <a:t>Click to Add Slide Title in </a:t>
            </a:r>
            <a:r>
              <a:rPr lang="en-US" dirty="0" err="1"/>
              <a:t>Titlecase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30407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ree Image Chun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811201" y="1371600"/>
            <a:ext cx="1912949" cy="1831947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11" name="Content Placeholder 11"/>
          <p:cNvSpPr>
            <a:spLocks noGrp="1"/>
          </p:cNvSpPr>
          <p:nvPr>
            <p:ph sz="quarter" idx="13" hasCustomPrompt="1"/>
          </p:nvPr>
        </p:nvSpPr>
        <p:spPr>
          <a:xfrm>
            <a:off x="3613244" y="1369413"/>
            <a:ext cx="1917516" cy="1836321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13" name="Content Placeholder 11"/>
          <p:cNvSpPr>
            <a:spLocks noGrp="1"/>
          </p:cNvSpPr>
          <p:nvPr>
            <p:ph sz="quarter" idx="14" hasCustomPrompt="1"/>
          </p:nvPr>
        </p:nvSpPr>
        <p:spPr>
          <a:xfrm>
            <a:off x="6426485" y="1381673"/>
            <a:ext cx="1891913" cy="1811802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529481" y="3426384"/>
            <a:ext cx="2472049" cy="923330"/>
          </a:xfrm>
        </p:spPr>
        <p:txBody>
          <a:bodyPr lIns="182880" tIns="0" rIns="182880" bIns="0"/>
          <a:lstStyle>
            <a:lvl1pPr marL="0" indent="0" algn="ctr">
              <a:lnSpc>
                <a:spcPct val="100000"/>
              </a:lnSpc>
              <a:spcBef>
                <a:spcPts val="450"/>
              </a:spcBef>
              <a:buNone/>
              <a:defRPr sz="1500" b="0" i="0" baseline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9889" y="441294"/>
            <a:ext cx="8084228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/>
            </a:lvl1pPr>
          </a:lstStyle>
          <a:p>
            <a:r>
              <a:rPr lang="en-US" dirty="0"/>
              <a:t>Click to Add Slide Title in </a:t>
            </a:r>
            <a:r>
              <a:rPr lang="en-US" dirty="0" err="1"/>
              <a:t>Titlecase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3342519" y="3426384"/>
            <a:ext cx="2472049" cy="923330"/>
          </a:xfrm>
        </p:spPr>
        <p:txBody>
          <a:bodyPr lIns="182880" tIns="0" rIns="182880" bIns="0"/>
          <a:lstStyle>
            <a:lvl1pPr marL="0" indent="0" algn="ctr">
              <a:lnSpc>
                <a:spcPct val="100000"/>
              </a:lnSpc>
              <a:spcBef>
                <a:spcPts val="450"/>
              </a:spcBef>
              <a:buNone/>
              <a:defRPr sz="1500" b="0" i="0" baseline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6136418" y="3426384"/>
            <a:ext cx="2472049" cy="923330"/>
          </a:xfrm>
        </p:spPr>
        <p:txBody>
          <a:bodyPr lIns="182880" tIns="0" rIns="182880" bIns="0"/>
          <a:lstStyle>
            <a:lvl1pPr marL="0" indent="0" algn="ctr">
              <a:lnSpc>
                <a:spcPct val="100000"/>
              </a:lnSpc>
              <a:spcBef>
                <a:spcPts val="450"/>
              </a:spcBef>
              <a:buNone/>
              <a:defRPr sz="1500" b="0" i="0" baseline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6931214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2">
            <a:alphaModFix amt="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8B0A6C-EF38-9441-ADBF-8FE45FA6C46E}" type="datetimeFigureOut">
              <a:rPr lang="en-US" smtClean="0"/>
              <a:t>Mon, 6/24/2024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032D76-6BE4-154B-A130-37D069E4235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 userDrawn="1"/>
        </p:nvSpPr>
        <p:spPr>
          <a:xfrm>
            <a:off x="457200" y="210636"/>
            <a:ext cx="8229600" cy="560552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37476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6" r:id="rId5"/>
    <p:sldLayoutId id="2147483657" r:id="rId6"/>
    <p:sldLayoutId id="2147483655" r:id="rId7"/>
    <p:sldLayoutId id="2147483658" r:id="rId8"/>
    <p:sldLayoutId id="2147483659" r:id="rId9"/>
    <p:sldLayoutId id="2147483660" r:id="rId10"/>
  </p:sldLayoutIdLst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7.png"/><Relationship Id="rId4" Type="http://schemas.openxmlformats.org/officeDocument/2006/relationships/image" Target="../media/image5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sv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jpeg"/><Relationship Id="rId5" Type="http://schemas.openxmlformats.org/officeDocument/2006/relationships/image" Target="../media/image64.jpeg"/><Relationship Id="rId4" Type="http://schemas.openxmlformats.org/officeDocument/2006/relationships/image" Target="../media/image63.jpe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69635" y="7145"/>
            <a:ext cx="5555262" cy="1616093"/>
          </a:xfrm>
        </p:spPr>
        <p:txBody>
          <a:bodyPr/>
          <a:lstStyle/>
          <a:p>
            <a:r>
              <a:rPr lang="en-US" sz="2800" dirty="0">
                <a:solidFill>
                  <a:schemeClr val="bg1"/>
                </a:solidFill>
              </a:rPr>
              <a:t>Exam AZ-104: Microsoft Azure Administrator Crash Course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795" y="4172159"/>
            <a:ext cx="4975395" cy="1314450"/>
          </a:xfrm>
        </p:spPr>
        <p:txBody>
          <a:bodyPr/>
          <a:lstStyle/>
          <a:p>
            <a:r>
              <a:rPr lang="en-US" sz="2400" dirty="0"/>
              <a:t>Tim Warner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36023C-A5CD-47BE-8A05-7AC44842B5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9408" y="1257423"/>
            <a:ext cx="3092748" cy="3092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4805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19F268-6445-4AA5-AADB-CD48E8F649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6208" y="682639"/>
            <a:ext cx="4671583" cy="4220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9353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Mobile Browser: learning.oreilly.com</a:t>
            </a: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27554A8-F92C-F14A-8C83-9F8E5E8E77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9796" y="620759"/>
            <a:ext cx="2042656" cy="4420819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21EF08F-9341-6342-AF6B-776AFF8862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7593" y="620759"/>
            <a:ext cx="2042656" cy="4420819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873384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O'Reilly Mobile App</a:t>
            </a:r>
          </a:p>
        </p:txBody>
      </p:sp>
      <p:pic>
        <p:nvPicPr>
          <p:cNvPr id="4" name="Picture 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315DC88E-7054-4252-AFD8-4AA02679E7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0790" y="631722"/>
            <a:ext cx="1890237" cy="4083169"/>
          </a:xfrm>
          <a:prstGeom prst="rect">
            <a:avLst/>
          </a:prstGeom>
        </p:spPr>
      </p:pic>
      <p:pic>
        <p:nvPicPr>
          <p:cNvPr id="8" name="Picture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1634B22-A0C3-44CF-AAF2-82E811B148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1217" y="631722"/>
            <a:ext cx="1890237" cy="4083169"/>
          </a:xfrm>
          <a:prstGeom prst="rect">
            <a:avLst/>
          </a:prstGeom>
        </p:spPr>
      </p:pic>
      <p:pic>
        <p:nvPicPr>
          <p:cNvPr id="10" name="Picture 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28EA13E-A4E6-4C85-AEDB-54DAA302A8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1644" y="631722"/>
            <a:ext cx="1890237" cy="4083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8060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 AZ-104 Latest Updates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FAB20A-F397-C60A-5C5A-A31B7D7D55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7988" y="841179"/>
            <a:ext cx="5554307" cy="3461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3437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Network Engineer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8232B48-96F7-0B74-2414-E3E23C58EE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809" y="1781274"/>
            <a:ext cx="7152381" cy="1580952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31B2B39-04E9-40B4-AF36-E6DA3F14E5A8}"/>
              </a:ext>
            </a:extLst>
          </p:cNvPr>
          <p:cNvSpPr/>
          <p:nvPr/>
        </p:nvSpPr>
        <p:spPr>
          <a:xfrm>
            <a:off x="3335091" y="1993463"/>
            <a:ext cx="1174750" cy="33655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AZ-700</a:t>
            </a:r>
          </a:p>
        </p:txBody>
      </p:sp>
    </p:spTree>
    <p:extLst>
      <p:ext uri="{BB962C8B-B14F-4D97-AF65-F5344CB8AC3E}">
        <p14:creationId xmlns:p14="http://schemas.microsoft.com/office/powerpoint/2010/main" val="11029407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Security Engineer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E3ACF2-BFED-D9F7-984C-5E8B518126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857" y="1886035"/>
            <a:ext cx="7314286" cy="1371429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31B2B39-04E9-40B4-AF36-E6DA3F14E5A8}"/>
              </a:ext>
            </a:extLst>
          </p:cNvPr>
          <p:cNvSpPr/>
          <p:nvPr/>
        </p:nvSpPr>
        <p:spPr>
          <a:xfrm>
            <a:off x="3397250" y="2024017"/>
            <a:ext cx="1174750" cy="33655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AZ-500</a:t>
            </a:r>
          </a:p>
        </p:txBody>
      </p:sp>
    </p:spTree>
    <p:extLst>
      <p:ext uri="{BB962C8B-B14F-4D97-AF65-F5344CB8AC3E}">
        <p14:creationId xmlns:p14="http://schemas.microsoft.com/office/powerpoint/2010/main" val="42434542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5BB7EE4-C4E1-4355-B1CE-0E578276A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Solutions Architect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DF20E5-C22D-0DD5-DAB8-D86A92C967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90598"/>
            <a:ext cx="9144000" cy="1162304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1A98026-8648-4C83-86EF-6CCCB6403DCC}"/>
              </a:ext>
            </a:extLst>
          </p:cNvPr>
          <p:cNvSpPr/>
          <p:nvPr/>
        </p:nvSpPr>
        <p:spPr>
          <a:xfrm>
            <a:off x="5044847" y="1990598"/>
            <a:ext cx="1174750" cy="33655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AZ-305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FC7EE7C-96B3-A77D-A5B4-7EE777363D99}"/>
              </a:ext>
            </a:extLst>
          </p:cNvPr>
          <p:cNvSpPr/>
          <p:nvPr/>
        </p:nvSpPr>
        <p:spPr>
          <a:xfrm>
            <a:off x="1661567" y="1990598"/>
            <a:ext cx="1174750" cy="33655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AZ-104</a:t>
            </a:r>
          </a:p>
        </p:txBody>
      </p:sp>
    </p:spTree>
    <p:extLst>
      <p:ext uri="{BB962C8B-B14F-4D97-AF65-F5344CB8AC3E}">
        <p14:creationId xmlns:p14="http://schemas.microsoft.com/office/powerpoint/2010/main" val="40190013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5BB7EE4-C4E1-4355-B1CE-0E578276A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DevOps Engineer Expert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C8588C9-C4F0-6293-5F4F-6A39B63139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444" y="1531245"/>
            <a:ext cx="8690356" cy="2081009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1A98026-8648-4C83-86EF-6CCCB6403DCC}"/>
              </a:ext>
            </a:extLst>
          </p:cNvPr>
          <p:cNvSpPr/>
          <p:nvPr/>
        </p:nvSpPr>
        <p:spPr>
          <a:xfrm>
            <a:off x="1755775" y="1531245"/>
            <a:ext cx="1174750" cy="33655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AZ-104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0E8B34A-B786-4334-A178-FBFC4F8EC0F4}"/>
              </a:ext>
            </a:extLst>
          </p:cNvPr>
          <p:cNvSpPr/>
          <p:nvPr/>
        </p:nvSpPr>
        <p:spPr>
          <a:xfrm>
            <a:off x="1755775" y="3575743"/>
            <a:ext cx="1174750" cy="33655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AZ-204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32CD3D6-E875-498B-8FF6-0DF352EE62FC}"/>
              </a:ext>
            </a:extLst>
          </p:cNvPr>
          <p:cNvSpPr/>
          <p:nvPr/>
        </p:nvSpPr>
        <p:spPr>
          <a:xfrm>
            <a:off x="1163964" y="2477962"/>
            <a:ext cx="412750" cy="412750"/>
          </a:xfrm>
          <a:prstGeom prst="ellipse">
            <a:avLst/>
          </a:prstGeom>
          <a:noFill/>
          <a:ln w="57150">
            <a:solidFill>
              <a:srgbClr val="BE4D4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BB612BA-E384-444D-AD82-5AD04C747E79}"/>
              </a:ext>
            </a:extLst>
          </p:cNvPr>
          <p:cNvSpPr/>
          <p:nvPr/>
        </p:nvSpPr>
        <p:spPr>
          <a:xfrm>
            <a:off x="4751251" y="2065848"/>
            <a:ext cx="1174750" cy="33655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AZ-400</a:t>
            </a:r>
          </a:p>
        </p:txBody>
      </p:sp>
    </p:spTree>
    <p:extLst>
      <p:ext uri="{BB962C8B-B14F-4D97-AF65-F5344CB8AC3E}">
        <p14:creationId xmlns:p14="http://schemas.microsoft.com/office/powerpoint/2010/main" val="38562395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61120-E34F-4545-B208-F7C8AD694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C30ADE8-5344-4383-B36B-B9458A149C4F}"/>
              </a:ext>
            </a:extLst>
          </p:cNvPr>
          <p:cNvSpPr/>
          <p:nvPr/>
        </p:nvSpPr>
        <p:spPr>
          <a:xfrm>
            <a:off x="-1" y="196815"/>
            <a:ext cx="905021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Tim's Certification Study Model</a:t>
            </a:r>
            <a:endParaRPr lang="en-US" sz="2800" dirty="0"/>
          </a:p>
        </p:txBody>
      </p:sp>
      <p:pic>
        <p:nvPicPr>
          <p:cNvPr id="12" name="Picture 11" descr="Diagram, schematic&#10;&#10;Description automatically generated">
            <a:extLst>
              <a:ext uri="{FF2B5EF4-FFF2-40B4-BE49-F238E27FC236}">
                <a16:creationId xmlns:a16="http://schemas.microsoft.com/office/drawing/2014/main" id="{FBFC2477-8281-4E72-A5A5-DB019DF105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7126" y="720035"/>
            <a:ext cx="5449747" cy="4334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140754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7379" y="1792224"/>
            <a:ext cx="6839712" cy="2569568"/>
          </a:xfrm>
        </p:spPr>
        <p:txBody>
          <a:bodyPr/>
          <a:lstStyle/>
          <a:p>
            <a:r>
              <a:rPr lang="en-US" dirty="0"/>
              <a:t>Course materials: </a:t>
            </a:r>
            <a:r>
              <a:rPr lang="en-US" b="1" dirty="0">
                <a:solidFill>
                  <a:srgbClr val="0070C0"/>
                </a:solidFill>
              </a:rPr>
              <a:t>timw.info/az104</a:t>
            </a:r>
          </a:p>
          <a:p>
            <a:r>
              <a:rPr lang="en-US" dirty="0"/>
              <a:t>Connect: </a:t>
            </a:r>
            <a:r>
              <a:rPr lang="en-US" b="1" dirty="0">
                <a:solidFill>
                  <a:srgbClr val="0070C0"/>
                </a:solidFill>
              </a:rPr>
              <a:t>timw.info/linkedin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A029C1-5DD1-431F-B6FD-8F8BCED0BD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6417" y="2925552"/>
            <a:ext cx="1436240" cy="1436240"/>
          </a:xfrm>
          <a:prstGeom prst="rect">
            <a:avLst/>
          </a:prstGeom>
        </p:spPr>
      </p:pic>
      <p:pic>
        <p:nvPicPr>
          <p:cNvPr id="6" name="Picture 5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9C00B4D9-E47D-2864-4CE8-ADB97689B9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3146" y="948819"/>
            <a:ext cx="1322782" cy="1622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1373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 Warner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3164" y="923108"/>
            <a:ext cx="3590636" cy="3297282"/>
          </a:xfrm>
        </p:spPr>
        <p:txBody>
          <a:bodyPr/>
          <a:lstStyle/>
          <a:p>
            <a:r>
              <a:rPr lang="en-US" dirty="0"/>
              <a:t>Based in Nashville, TN, US</a:t>
            </a:r>
          </a:p>
          <a:p>
            <a:pPr lvl="1"/>
            <a:r>
              <a:rPr lang="en-US" dirty="0"/>
              <a:t>Central Time zone</a:t>
            </a:r>
          </a:p>
          <a:p>
            <a:r>
              <a:rPr lang="en-US" dirty="0"/>
              <a:t>MCT, former MVP</a:t>
            </a:r>
          </a:p>
          <a:p>
            <a:r>
              <a:rPr lang="en-US" dirty="0"/>
              <a:t>Former Microsoft FTE, Azure Governance</a:t>
            </a:r>
          </a:p>
          <a:p>
            <a:r>
              <a:rPr lang="en-US" dirty="0"/>
              <a:t>Connect:</a:t>
            </a:r>
            <a:r>
              <a:rPr lang="en-US" b="1" dirty="0">
                <a:solidFill>
                  <a:srgbClr val="0070C0"/>
                </a:solidFill>
              </a:rPr>
              <a:t> timw.info/linkedin</a:t>
            </a:r>
          </a:p>
          <a:p>
            <a:r>
              <a:rPr lang="en-US" dirty="0"/>
              <a:t>Badge: </a:t>
            </a:r>
            <a:r>
              <a:rPr lang="en-US" b="1" dirty="0">
                <a:solidFill>
                  <a:srgbClr val="0070C0"/>
                </a:solidFill>
              </a:rPr>
              <a:t>TechTrainerTim.com</a:t>
            </a:r>
          </a:p>
        </p:txBody>
      </p:sp>
      <p:pic>
        <p:nvPicPr>
          <p:cNvPr id="5" name="Picture 4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04F9BA33-5634-4235-ACEC-CF4F26E702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2963" y="762001"/>
            <a:ext cx="2953836" cy="362408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0F82701-85F0-0FE7-DF01-4399B4FA42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83" y="2053457"/>
            <a:ext cx="1036585" cy="1036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2621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F659C-515D-427D-9372-65B53848A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Virtual Machine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3A2702-2F5E-4EF6-85E6-7A0037D449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57" y="4685088"/>
            <a:ext cx="1624567" cy="455159"/>
          </a:xfrm>
          <a:prstGeom prst="rect">
            <a:avLst/>
          </a:prstGeom>
        </p:spPr>
      </p:pic>
      <p:sp>
        <p:nvSpPr>
          <p:cNvPr id="4" name="AutoShape 2" descr="Windows VM in Azure">
            <a:extLst>
              <a:ext uri="{FF2B5EF4-FFF2-40B4-BE49-F238E27FC236}">
                <a16:creationId xmlns:a16="http://schemas.microsoft.com/office/drawing/2014/main" id="{330C6E5F-829D-4EA9-A5A1-D301056D89D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B59811A-85D2-4374-9C99-DAA443E847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8407" y="672472"/>
            <a:ext cx="6722385" cy="4230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9975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F659C-515D-427D-9372-65B53848A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Availability Set</a:t>
            </a:r>
          </a:p>
        </p:txBody>
      </p:sp>
      <p:pic>
        <p:nvPicPr>
          <p:cNvPr id="5122" name="Picture 2" descr="Image result for azure availability set">
            <a:extLst>
              <a:ext uri="{FF2B5EF4-FFF2-40B4-BE49-F238E27FC236}">
                <a16:creationId xmlns:a16="http://schemas.microsoft.com/office/drawing/2014/main" id="{23D438E9-59A9-4A0B-A2A6-1F7E19B2A8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602" y="989581"/>
            <a:ext cx="5184798" cy="3406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D08BB08-0261-44D3-B78A-67BF7EC63A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57" y="4685088"/>
            <a:ext cx="1624567" cy="455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2767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F659C-515D-427D-9372-65B53848A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Availability Zone</a:t>
            </a:r>
          </a:p>
        </p:txBody>
      </p:sp>
      <p:pic>
        <p:nvPicPr>
          <p:cNvPr id="6146" name="Picture 2" descr="Image result for azure availability zone">
            <a:extLst>
              <a:ext uri="{FF2B5EF4-FFF2-40B4-BE49-F238E27FC236}">
                <a16:creationId xmlns:a16="http://schemas.microsoft.com/office/drawing/2014/main" id="{0C5E5CBD-3FA2-4B2E-8D50-7302EB7082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0131" y="905526"/>
            <a:ext cx="4123739" cy="3544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B3A2702-2F5E-4EF6-85E6-7A0037D449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57" y="4685088"/>
            <a:ext cx="1624567" cy="455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0413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CA4D4A2-CEDB-4DBC-A103-4B4DA54D1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Instant Restore</a:t>
            </a:r>
          </a:p>
        </p:txBody>
      </p:sp>
      <p:sp>
        <p:nvSpPr>
          <p:cNvPr id="3" name="AutoShape 2" descr="Backup job in VM backup stack Resource Manager deployment model--storage and vault">
            <a:extLst>
              <a:ext uri="{FF2B5EF4-FFF2-40B4-BE49-F238E27FC236}">
                <a16:creationId xmlns:a16="http://schemas.microsoft.com/office/drawing/2014/main" id="{D44873E9-A7F3-4C93-9AE7-602724E59EC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DCE93D40-C4FC-4E11-8A08-25864A3A8CF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25717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261A52A-BC43-46DA-B8D2-CF7744A46E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85403"/>
            <a:ext cx="9144000" cy="2372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3343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CA4D4A2-CEDB-4DBC-A103-4B4DA54D1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Site Recovery (ASR)</a:t>
            </a:r>
          </a:p>
        </p:txBody>
      </p:sp>
      <p:sp>
        <p:nvSpPr>
          <p:cNvPr id="3" name="AutoShape 2" descr="Backup job in VM backup stack Resource Manager deployment model--storage and vault">
            <a:extLst>
              <a:ext uri="{FF2B5EF4-FFF2-40B4-BE49-F238E27FC236}">
                <a16:creationId xmlns:a16="http://schemas.microsoft.com/office/drawing/2014/main" id="{D44873E9-A7F3-4C93-9AE7-602724E59EC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DCE93D40-C4FC-4E11-8A08-25864A3A8CF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25717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098" name="Picture 2" descr="Nub8-Disaster recovery as a service DRaaS with Azure">
            <a:extLst>
              <a:ext uri="{FF2B5EF4-FFF2-40B4-BE49-F238E27FC236}">
                <a16:creationId xmlns:a16="http://schemas.microsoft.com/office/drawing/2014/main" id="{D477AFAB-CF7C-4C21-BC21-A6CCA418D2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9243" y="560553"/>
            <a:ext cx="6310313" cy="4414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93485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CA4D4A2-CEDB-4DBC-A103-4B4DA54D1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Monitor</a:t>
            </a:r>
          </a:p>
        </p:txBody>
      </p:sp>
      <p:sp>
        <p:nvSpPr>
          <p:cNvPr id="3" name="AutoShape 2" descr="Backup job in VM backup stack Resource Manager deployment model--storage and vault">
            <a:extLst>
              <a:ext uri="{FF2B5EF4-FFF2-40B4-BE49-F238E27FC236}">
                <a16:creationId xmlns:a16="http://schemas.microsoft.com/office/drawing/2014/main" id="{D44873E9-A7F3-4C93-9AE7-602724E59EC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DCE93D40-C4FC-4E11-8A08-25864A3A8CF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25717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AutoShape 2" descr="Azure Monitor overview">
            <a:extLst>
              <a:ext uri="{FF2B5EF4-FFF2-40B4-BE49-F238E27FC236}">
                <a16:creationId xmlns:a16="http://schemas.microsoft.com/office/drawing/2014/main" id="{BE475557-C34D-4E1F-BFE5-78BBF9A71E9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724400" y="27241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43AAA08-7ABC-4C9C-9910-E4787E0EB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123" y="666749"/>
            <a:ext cx="7293754" cy="4015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9769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CA4D4A2-CEDB-4DBC-A103-4B4DA54D1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Log Analytics</a:t>
            </a:r>
          </a:p>
        </p:txBody>
      </p:sp>
      <p:sp>
        <p:nvSpPr>
          <p:cNvPr id="3" name="AutoShape 2" descr="Backup job in VM backup stack Resource Manager deployment model--storage and vault">
            <a:extLst>
              <a:ext uri="{FF2B5EF4-FFF2-40B4-BE49-F238E27FC236}">
                <a16:creationId xmlns:a16="http://schemas.microsoft.com/office/drawing/2014/main" id="{D44873E9-A7F3-4C93-9AE7-602724E59EC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DCE93D40-C4FC-4E11-8A08-25864A3A8CF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25717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AutoShape 2" descr="Azure Monitor overview">
            <a:extLst>
              <a:ext uri="{FF2B5EF4-FFF2-40B4-BE49-F238E27FC236}">
                <a16:creationId xmlns:a16="http://schemas.microsoft.com/office/drawing/2014/main" id="{BE475557-C34D-4E1F-BFE5-78BBF9A71E9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724400" y="27241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DBE7F54-135C-4594-A8CC-4CAB202E38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72" y="623615"/>
            <a:ext cx="8992855" cy="3896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1866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1C51D9C-077B-462C-8F67-2F705953B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Subscriptions</a:t>
            </a:r>
          </a:p>
        </p:txBody>
      </p:sp>
      <p:pic>
        <p:nvPicPr>
          <p:cNvPr id="1026" name="Picture 2" descr="An example organization with multiple subscriptions all using the same Azure AD tenant.">
            <a:extLst>
              <a:ext uri="{FF2B5EF4-FFF2-40B4-BE49-F238E27FC236}">
                <a16:creationId xmlns:a16="http://schemas.microsoft.com/office/drawing/2014/main" id="{60F680F3-6D02-4704-A19C-B4CA450AF9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4848" y="634284"/>
            <a:ext cx="3657600" cy="4436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65092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1C51D9C-077B-462C-8F67-2F705953B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Management Scopes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4EB7C1F-544B-4585-B1E5-25F773A2DB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7628" y="1186427"/>
            <a:ext cx="3508744" cy="387365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D806342-FD1E-47DA-90BC-BA4B9252565F}"/>
              </a:ext>
            </a:extLst>
          </p:cNvPr>
          <p:cNvSpPr/>
          <p:nvPr/>
        </p:nvSpPr>
        <p:spPr>
          <a:xfrm>
            <a:off x="2955851" y="1063256"/>
            <a:ext cx="3200400" cy="56055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 Tenant root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99E626A-0B9B-48F2-BCB1-D14F4226FB93}"/>
              </a:ext>
            </a:extLst>
          </p:cNvPr>
          <p:cNvSpPr txBox="1"/>
          <p:nvPr/>
        </p:nvSpPr>
        <p:spPr>
          <a:xfrm>
            <a:off x="265814" y="1403498"/>
            <a:ext cx="22753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err="1"/>
              <a:t>Inheritence</a:t>
            </a:r>
            <a:r>
              <a:rPr lang="en-US" b="1" u="sng" dirty="0"/>
              <a:t>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RBAC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Policy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D438D35-D689-4C0D-AF09-3B7B8ADD21BA}"/>
              </a:ext>
            </a:extLst>
          </p:cNvPr>
          <p:cNvSpPr txBox="1"/>
          <p:nvPr/>
        </p:nvSpPr>
        <p:spPr>
          <a:xfrm>
            <a:off x="6602819" y="1403498"/>
            <a:ext cx="22753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No </a:t>
            </a:r>
            <a:r>
              <a:rPr lang="en-US" b="1" u="sng" dirty="0" err="1"/>
              <a:t>inheritence</a:t>
            </a:r>
            <a:r>
              <a:rPr lang="en-US" b="1" u="sng" dirty="0"/>
              <a:t>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Tags</a:t>
            </a:r>
          </a:p>
        </p:txBody>
      </p:sp>
    </p:spTree>
    <p:extLst>
      <p:ext uri="{BB962C8B-B14F-4D97-AF65-F5344CB8AC3E}">
        <p14:creationId xmlns:p14="http://schemas.microsoft.com/office/powerpoint/2010/main" val="28687560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Storage</a:t>
            </a:r>
          </a:p>
        </p:txBody>
      </p:sp>
    </p:spTree>
    <p:extLst>
      <p:ext uri="{BB962C8B-B14F-4D97-AF65-F5344CB8AC3E}">
        <p14:creationId xmlns:p14="http://schemas.microsoft.com/office/powerpoint/2010/main" val="6945068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00"/>
              </a:spcBef>
            </a:pPr>
            <a:r>
              <a:rPr lang="en-GB" dirty="0"/>
              <a:t>Manage Azure identities and governance (20–25%)</a:t>
            </a:r>
          </a:p>
          <a:p>
            <a:pPr>
              <a:spcBef>
                <a:spcPts val="100"/>
              </a:spcBef>
            </a:pPr>
            <a:r>
              <a:rPr lang="en-GB" dirty="0"/>
              <a:t>Implement and manage storage (15–20%)</a:t>
            </a:r>
          </a:p>
          <a:p>
            <a:pPr>
              <a:spcBef>
                <a:spcPts val="100"/>
              </a:spcBef>
            </a:pPr>
            <a:r>
              <a:rPr lang="en-GB" dirty="0"/>
              <a:t>Deploy and manage Azure compute resources (20–25%)</a:t>
            </a:r>
          </a:p>
          <a:p>
            <a:pPr>
              <a:spcBef>
                <a:spcPts val="100"/>
              </a:spcBef>
            </a:pPr>
            <a:r>
              <a:rPr lang="en-GB" dirty="0"/>
              <a:t>Implement and manage virtual networking (15–20%)</a:t>
            </a:r>
          </a:p>
          <a:p>
            <a:pPr>
              <a:spcBef>
                <a:spcPts val="100"/>
              </a:spcBef>
            </a:pPr>
            <a:r>
              <a:rPr lang="en-GB" dirty="0"/>
              <a:t>Monitor and maintain Azure resources (10–15%)</a:t>
            </a:r>
          </a:p>
          <a:p>
            <a:pPr>
              <a:spcBef>
                <a:spcPts val="100"/>
              </a:spcBef>
            </a:pPr>
            <a:r>
              <a:rPr lang="en-GB" dirty="0"/>
              <a:t>Microsoft certification strategy tips and tricks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74800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919172-BB37-4DEA-9421-CAF9D0D7C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Account Replication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56BF313-B721-4B7D-B027-F587D50659F1}"/>
              </a:ext>
            </a:extLst>
          </p:cNvPr>
          <p:cNvSpPr/>
          <p:nvPr/>
        </p:nvSpPr>
        <p:spPr>
          <a:xfrm>
            <a:off x="563525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FC63B21-443B-45BE-8A40-CEBCA7FF014F}"/>
              </a:ext>
            </a:extLst>
          </p:cNvPr>
          <p:cNvSpPr/>
          <p:nvPr/>
        </p:nvSpPr>
        <p:spPr>
          <a:xfrm>
            <a:off x="1765003" y="2025501"/>
            <a:ext cx="1020726" cy="89313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A8852F-C931-4E31-8834-BE56E1B5A69B}"/>
              </a:ext>
            </a:extLst>
          </p:cNvPr>
          <p:cNvSpPr/>
          <p:nvPr/>
        </p:nvSpPr>
        <p:spPr>
          <a:xfrm>
            <a:off x="4646432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4723540-18BC-470A-AC03-493B954AE4DE}"/>
              </a:ext>
            </a:extLst>
          </p:cNvPr>
          <p:cNvSpPr/>
          <p:nvPr/>
        </p:nvSpPr>
        <p:spPr>
          <a:xfrm>
            <a:off x="4827184" y="1678616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20B44F6-23D4-4866-9EA4-C35A09C97F3E}"/>
              </a:ext>
            </a:extLst>
          </p:cNvPr>
          <p:cNvSpPr/>
          <p:nvPr/>
        </p:nvSpPr>
        <p:spPr>
          <a:xfrm>
            <a:off x="5948921" y="2402955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60AC8C4-C960-4E9C-ABA6-3017A96CB8D8}"/>
              </a:ext>
            </a:extLst>
          </p:cNvPr>
          <p:cNvSpPr/>
          <p:nvPr/>
        </p:nvSpPr>
        <p:spPr>
          <a:xfrm>
            <a:off x="6969645" y="1678616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08A5B8-512A-49BF-BB5B-04A651832E5F}"/>
              </a:ext>
            </a:extLst>
          </p:cNvPr>
          <p:cNvSpPr txBox="1"/>
          <p:nvPr/>
        </p:nvSpPr>
        <p:spPr>
          <a:xfrm>
            <a:off x="563525" y="3625702"/>
            <a:ext cx="3423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F826EF-42D3-49AE-ACD4-5CEDDE5E6CAA}"/>
              </a:ext>
            </a:extLst>
          </p:cNvPr>
          <p:cNvSpPr txBox="1"/>
          <p:nvPr/>
        </p:nvSpPr>
        <p:spPr>
          <a:xfrm>
            <a:off x="4646432" y="3625702"/>
            <a:ext cx="3423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ZRS</a:t>
            </a:r>
          </a:p>
        </p:txBody>
      </p:sp>
    </p:spTree>
    <p:extLst>
      <p:ext uri="{BB962C8B-B14F-4D97-AF65-F5344CB8AC3E}">
        <p14:creationId xmlns:p14="http://schemas.microsoft.com/office/powerpoint/2010/main" val="17248745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919172-BB37-4DEA-9421-CAF9D0D7C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Account Replication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56BF313-B721-4B7D-B027-F587D50659F1}"/>
              </a:ext>
            </a:extLst>
          </p:cNvPr>
          <p:cNvSpPr/>
          <p:nvPr/>
        </p:nvSpPr>
        <p:spPr>
          <a:xfrm>
            <a:off x="563525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A8852F-C931-4E31-8834-BE56E1B5A69B}"/>
              </a:ext>
            </a:extLst>
          </p:cNvPr>
          <p:cNvSpPr/>
          <p:nvPr/>
        </p:nvSpPr>
        <p:spPr>
          <a:xfrm>
            <a:off x="4646432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4723540-18BC-470A-AC03-493B954AE4DE}"/>
              </a:ext>
            </a:extLst>
          </p:cNvPr>
          <p:cNvSpPr/>
          <p:nvPr/>
        </p:nvSpPr>
        <p:spPr>
          <a:xfrm>
            <a:off x="4827184" y="1678616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20B44F6-23D4-4866-9EA4-C35A09C97F3E}"/>
              </a:ext>
            </a:extLst>
          </p:cNvPr>
          <p:cNvSpPr/>
          <p:nvPr/>
        </p:nvSpPr>
        <p:spPr>
          <a:xfrm>
            <a:off x="5948921" y="2402955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60AC8C4-C960-4E9C-ABA6-3017A96CB8D8}"/>
              </a:ext>
            </a:extLst>
          </p:cNvPr>
          <p:cNvSpPr/>
          <p:nvPr/>
        </p:nvSpPr>
        <p:spPr>
          <a:xfrm>
            <a:off x="6969645" y="1678616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08A5B8-512A-49BF-BB5B-04A651832E5F}"/>
              </a:ext>
            </a:extLst>
          </p:cNvPr>
          <p:cNvSpPr txBox="1"/>
          <p:nvPr/>
        </p:nvSpPr>
        <p:spPr>
          <a:xfrm>
            <a:off x="563525" y="3625702"/>
            <a:ext cx="7548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GRS / RA-GRS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0FBBB57-02E7-4A75-A00A-77742754D445}"/>
              </a:ext>
            </a:extLst>
          </p:cNvPr>
          <p:cNvSpPr/>
          <p:nvPr/>
        </p:nvSpPr>
        <p:spPr>
          <a:xfrm>
            <a:off x="717701" y="1722471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380FA04-80E9-4E5E-A926-CA1F3FBEB18D}"/>
              </a:ext>
            </a:extLst>
          </p:cNvPr>
          <p:cNvSpPr/>
          <p:nvPr/>
        </p:nvSpPr>
        <p:spPr>
          <a:xfrm>
            <a:off x="1839438" y="2446810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B599761-2384-4B06-9368-2BBFF43B2269}"/>
              </a:ext>
            </a:extLst>
          </p:cNvPr>
          <p:cNvSpPr/>
          <p:nvPr/>
        </p:nvSpPr>
        <p:spPr>
          <a:xfrm>
            <a:off x="2860162" y="1722471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E9DFEC-CE74-45DC-9CF9-09B09FB659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775" y="1353066"/>
            <a:ext cx="3736995" cy="224864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8E801B1-4034-478B-9A5B-4D6EB9C1AE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747" y="1361476"/>
            <a:ext cx="3736995" cy="224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1861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919172-BB37-4DEA-9421-CAF9D0D7C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Account Replication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56BF313-B721-4B7D-B027-F587D50659F1}"/>
              </a:ext>
            </a:extLst>
          </p:cNvPr>
          <p:cNvSpPr/>
          <p:nvPr/>
        </p:nvSpPr>
        <p:spPr>
          <a:xfrm>
            <a:off x="563525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A8852F-C931-4E31-8834-BE56E1B5A69B}"/>
              </a:ext>
            </a:extLst>
          </p:cNvPr>
          <p:cNvSpPr/>
          <p:nvPr/>
        </p:nvSpPr>
        <p:spPr>
          <a:xfrm>
            <a:off x="4646432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4723540-18BC-470A-AC03-493B954AE4DE}"/>
              </a:ext>
            </a:extLst>
          </p:cNvPr>
          <p:cNvSpPr/>
          <p:nvPr/>
        </p:nvSpPr>
        <p:spPr>
          <a:xfrm>
            <a:off x="4827184" y="1678616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20B44F6-23D4-4866-9EA4-C35A09C97F3E}"/>
              </a:ext>
            </a:extLst>
          </p:cNvPr>
          <p:cNvSpPr/>
          <p:nvPr/>
        </p:nvSpPr>
        <p:spPr>
          <a:xfrm>
            <a:off x="5948921" y="2402955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60AC8C4-C960-4E9C-ABA6-3017A96CB8D8}"/>
              </a:ext>
            </a:extLst>
          </p:cNvPr>
          <p:cNvSpPr/>
          <p:nvPr/>
        </p:nvSpPr>
        <p:spPr>
          <a:xfrm>
            <a:off x="6969645" y="1678616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08A5B8-512A-49BF-BB5B-04A651832E5F}"/>
              </a:ext>
            </a:extLst>
          </p:cNvPr>
          <p:cNvSpPr txBox="1"/>
          <p:nvPr/>
        </p:nvSpPr>
        <p:spPr>
          <a:xfrm>
            <a:off x="563525" y="3625702"/>
            <a:ext cx="7548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GZRS / RA-GZRS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0FBBB57-02E7-4A75-A00A-77742754D445}"/>
              </a:ext>
            </a:extLst>
          </p:cNvPr>
          <p:cNvSpPr/>
          <p:nvPr/>
        </p:nvSpPr>
        <p:spPr>
          <a:xfrm>
            <a:off x="717701" y="1722471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380FA04-80E9-4E5E-A926-CA1F3FBEB18D}"/>
              </a:ext>
            </a:extLst>
          </p:cNvPr>
          <p:cNvSpPr/>
          <p:nvPr/>
        </p:nvSpPr>
        <p:spPr>
          <a:xfrm>
            <a:off x="1839438" y="2446810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B599761-2384-4B06-9368-2BBFF43B2269}"/>
              </a:ext>
            </a:extLst>
          </p:cNvPr>
          <p:cNvSpPr/>
          <p:nvPr/>
        </p:nvSpPr>
        <p:spPr>
          <a:xfrm>
            <a:off x="2860162" y="1722471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2733761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919172-BB37-4DEA-9421-CAF9D0D7C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Shared Access Signature (SAS)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2D6928-7FFE-4526-8C07-8115F7B53950}"/>
              </a:ext>
            </a:extLst>
          </p:cNvPr>
          <p:cNvSpPr txBox="1"/>
          <p:nvPr/>
        </p:nvSpPr>
        <p:spPr>
          <a:xfrm>
            <a:off x="96630" y="733646"/>
            <a:ext cx="885598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https://cloudstg704.blob.core.windows.net/test/profile.ps1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?</a:t>
            </a:r>
            <a:r>
              <a:rPr lang="en-US" sz="2400" b="1" dirty="0">
                <a:highlight>
                  <a:srgbClr val="00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st=2020-0114T14%3A34%3A12Z&amp;se=2020-0115T15%3A34%3A00Z</a:t>
            </a:r>
            <a:r>
              <a:rPr lang="en-US" sz="2400" b="1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&amp;sp=rl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&amp;sv=20180328</a:t>
            </a:r>
            <a:r>
              <a:rPr lang="en-US" sz="2400" b="1" dirty="0">
                <a:highlight>
                  <a:srgbClr val="0000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&amp;sr=b</a:t>
            </a:r>
            <a:r>
              <a:rPr lang="en-US" sz="2400" b="1" dirty="0">
                <a:highlight>
                  <a:srgbClr val="FF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&amp;sig=6g7u%2BYUYJ%2BRGtYGmSeh%2Fd7rRGLT9%2FjqOl%2BGDdVDT30o%3D</a:t>
            </a:r>
          </a:p>
        </p:txBody>
      </p:sp>
    </p:spTree>
    <p:extLst>
      <p:ext uri="{BB962C8B-B14F-4D97-AF65-F5344CB8AC3E}">
        <p14:creationId xmlns:p14="http://schemas.microsoft.com/office/powerpoint/2010/main" val="33780991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Monitoring</a:t>
            </a:r>
          </a:p>
        </p:txBody>
      </p:sp>
    </p:spTree>
    <p:extLst>
      <p:ext uri="{BB962C8B-B14F-4D97-AF65-F5344CB8AC3E}">
        <p14:creationId xmlns:p14="http://schemas.microsoft.com/office/powerpoint/2010/main" val="3698311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Compute</a:t>
            </a:r>
          </a:p>
        </p:txBody>
      </p:sp>
    </p:spTree>
    <p:extLst>
      <p:ext uri="{BB962C8B-B14F-4D97-AF65-F5344CB8AC3E}">
        <p14:creationId xmlns:p14="http://schemas.microsoft.com/office/powerpoint/2010/main" val="42384967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CA4D4A2-CEDB-4DBC-A103-4B4DA54D1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 Networks / Load Balancer</a:t>
            </a:r>
          </a:p>
        </p:txBody>
      </p:sp>
      <p:pic>
        <p:nvPicPr>
          <p:cNvPr id="1026" name="Picture 2" descr="Highly available network architecture for Azure N-tier applications&quot;">
            <a:extLst>
              <a:ext uri="{FF2B5EF4-FFF2-40B4-BE49-F238E27FC236}">
                <a16:creationId xmlns:a16="http://schemas.microsoft.com/office/drawing/2014/main" id="{B5CE3993-7EBC-40AB-9AA5-5FA390E9B9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8605" y="641324"/>
            <a:ext cx="6126790" cy="4278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49125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CA4D4A2-CEDB-4DBC-A103-4B4DA54D1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Gateway</a:t>
            </a:r>
          </a:p>
        </p:txBody>
      </p:sp>
      <p:pic>
        <p:nvPicPr>
          <p:cNvPr id="3074" name="Picture 2" descr="imageURLroute">
            <a:extLst>
              <a:ext uri="{FF2B5EF4-FFF2-40B4-BE49-F238E27FC236}">
                <a16:creationId xmlns:a16="http://schemas.microsoft.com/office/drawing/2014/main" id="{2552B83C-D69D-4E03-9A59-A532B03FC0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8582" y="649826"/>
            <a:ext cx="6566836" cy="4022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C586F848-0556-4E17-879C-6D6B3FD8396C}"/>
              </a:ext>
            </a:extLst>
          </p:cNvPr>
          <p:cNvSpPr/>
          <p:nvPr/>
        </p:nvSpPr>
        <p:spPr>
          <a:xfrm>
            <a:off x="3715352" y="3888606"/>
            <a:ext cx="1126155" cy="40426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SSL</a:t>
            </a:r>
          </a:p>
        </p:txBody>
      </p:sp>
    </p:spTree>
    <p:extLst>
      <p:ext uri="{BB962C8B-B14F-4D97-AF65-F5344CB8AC3E}">
        <p14:creationId xmlns:p14="http://schemas.microsoft.com/office/powerpoint/2010/main" val="22729160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CA4D4A2-CEDB-4DBC-A103-4B4DA54D1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Gateway Components</a:t>
            </a:r>
          </a:p>
        </p:txBody>
      </p:sp>
      <p:pic>
        <p:nvPicPr>
          <p:cNvPr id="1026" name="Picture 2" descr="The components used in an application gateway">
            <a:extLst>
              <a:ext uri="{FF2B5EF4-FFF2-40B4-BE49-F238E27FC236}">
                <a16:creationId xmlns:a16="http://schemas.microsoft.com/office/drawing/2014/main" id="{BF41981A-D039-4F7C-AA39-B4410DE67D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0521" y="647700"/>
            <a:ext cx="4782957" cy="4375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45828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CA4D4A2-CEDB-4DBC-A103-4B4DA54D1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VNet Peering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06B24B1-7190-4E4D-BF93-001B50E231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468" y="612387"/>
            <a:ext cx="7717064" cy="4321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3878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Expectations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We'll learn by doing – at least 80 percent demo</a:t>
            </a:r>
          </a:p>
          <a:p>
            <a:pPr lvl="1"/>
            <a:r>
              <a:rPr lang="en-US" dirty="0"/>
              <a:t>Case study approach</a:t>
            </a:r>
          </a:p>
          <a:p>
            <a:r>
              <a:rPr lang="en-US" dirty="0"/>
              <a:t>Please review the recordings…several times!</a:t>
            </a:r>
          </a:p>
          <a:p>
            <a:r>
              <a:rPr lang="en-US" dirty="0"/>
              <a:t>I’m here to answer your questions – take advantage of this</a:t>
            </a:r>
          </a:p>
          <a:p>
            <a:pPr lvl="1"/>
            <a:r>
              <a:rPr lang="en-US" dirty="0"/>
              <a:t>Use the Q&amp;A panel</a:t>
            </a:r>
          </a:p>
        </p:txBody>
      </p:sp>
    </p:spTree>
    <p:extLst>
      <p:ext uri="{BB962C8B-B14F-4D97-AF65-F5344CB8AC3E}">
        <p14:creationId xmlns:p14="http://schemas.microsoft.com/office/powerpoint/2010/main" val="262871601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CA4D4A2-CEDB-4DBC-A103-4B4DA54D1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Hybrid Cloud with Hub/Spoke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B258371-06B0-4B95-A20E-F987205418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4711" y="805159"/>
            <a:ext cx="6554577" cy="4200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5969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CA4D4A2-CEDB-4DBC-A103-4B4DA54D1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ExpressRoute</a:t>
            </a:r>
          </a:p>
        </p:txBody>
      </p:sp>
      <p:pic>
        <p:nvPicPr>
          <p:cNvPr id="2050" name="Picture 2" descr="1">
            <a:extLst>
              <a:ext uri="{FF2B5EF4-FFF2-40B4-BE49-F238E27FC236}">
                <a16:creationId xmlns:a16="http://schemas.microsoft.com/office/drawing/2014/main" id="{F333D50D-6542-4B6A-8B1E-C44BBEEB68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50" y="655435"/>
            <a:ext cx="8470900" cy="405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224125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Content Placeholder 19">
            <a:extLst>
              <a:ext uri="{FF2B5EF4-FFF2-40B4-BE49-F238E27FC236}">
                <a16:creationId xmlns:a16="http://schemas.microsoft.com/office/drawing/2014/main" id="{EEB58AE5-9359-4351-84E4-AF0E5EA52168}"/>
              </a:ext>
            </a:extLst>
          </p:cNvPr>
          <p:cNvPicPr>
            <a:picLocks noGrp="1" noChangeAspect="1"/>
          </p:cNvPicPr>
          <p:nvPr>
            <p:ph sz="quarter" idx="18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1927" y="1371600"/>
            <a:ext cx="1045369" cy="1045369"/>
          </a:xfr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3B90DBA-9403-403F-B30B-D848DC326E5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API Management</a:t>
            </a:r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8E4C768F-89EC-401E-841B-D2AC37DC4BAE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394" y="1371600"/>
            <a:ext cx="1045369" cy="1045369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542BBD-A0AD-426E-94F5-3FA845AD78D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Web Apps</a:t>
            </a:r>
          </a:p>
        </p:txBody>
      </p:sp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C33F3E1F-1DD2-4134-BB35-DF002149D18D}"/>
              </a:ext>
            </a:extLst>
          </p:cNvPr>
          <p:cNvPicPr>
            <a:picLocks noGrp="1" noChangeAspect="1"/>
          </p:cNvPicPr>
          <p:nvPr>
            <p:ph sz="quarter" idx="16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0501" y="1371600"/>
            <a:ext cx="1407763" cy="1045369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F066D68-6175-4625-8C2E-98912EC284D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Web Apps for Containers</a:t>
            </a:r>
          </a:p>
        </p:txBody>
      </p:sp>
      <p:pic>
        <p:nvPicPr>
          <p:cNvPr id="25" name="Content Placeholder 24">
            <a:extLst>
              <a:ext uri="{FF2B5EF4-FFF2-40B4-BE49-F238E27FC236}">
                <a16:creationId xmlns:a16="http://schemas.microsoft.com/office/drawing/2014/main" id="{B1288B8D-1D6A-4DBE-9103-73A1E64493E9}"/>
              </a:ext>
            </a:extLst>
          </p:cNvPr>
          <p:cNvPicPr>
            <a:picLocks noGrp="1" noChangeAspect="1"/>
          </p:cNvPicPr>
          <p:nvPr>
            <p:ph sz="quarter" idx="20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394" y="3382982"/>
            <a:ext cx="1045369" cy="1045369"/>
          </a:xfr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597A66F-C92C-4C8C-B2B6-8C573876F42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29481" y="4535943"/>
            <a:ext cx="2472049" cy="35473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Functions</a:t>
            </a:r>
          </a:p>
        </p:txBody>
      </p:sp>
      <p:pic>
        <p:nvPicPr>
          <p:cNvPr id="27" name="Content Placeholder 26">
            <a:extLst>
              <a:ext uri="{FF2B5EF4-FFF2-40B4-BE49-F238E27FC236}">
                <a16:creationId xmlns:a16="http://schemas.microsoft.com/office/drawing/2014/main" id="{014B0ABE-756C-45AC-8976-6A487CB2860D}"/>
              </a:ext>
            </a:extLst>
          </p:cNvPr>
          <p:cNvPicPr>
            <a:picLocks noGrp="1" noChangeAspect="1"/>
          </p:cNvPicPr>
          <p:nvPr>
            <p:ph sz="quarter" idx="22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1861" y="3382982"/>
            <a:ext cx="1345041" cy="1045369"/>
          </a:xfrm>
        </p:spPr>
      </p:pic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05CF40E4-97BF-4464-B56F-4E7E9041C46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335774" y="4535943"/>
            <a:ext cx="2472049" cy="35473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Logic Apps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13CAE58-099B-40DB-8278-7E5284B9DB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45394" y="149257"/>
            <a:ext cx="6504762" cy="704762"/>
          </a:xfrm>
          <a:prstGeom prst="rect">
            <a:avLst/>
          </a:prstGeom>
        </p:spPr>
      </p:pic>
      <p:sp>
        <p:nvSpPr>
          <p:cNvPr id="35" name="Title 1">
            <a:extLst>
              <a:ext uri="{FF2B5EF4-FFF2-40B4-BE49-F238E27FC236}">
                <a16:creationId xmlns:a16="http://schemas.microsoft.com/office/drawing/2014/main" id="{AA4373DC-5563-49F5-8A2E-C3CA659CB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778" y="1"/>
            <a:ext cx="7548179" cy="560552"/>
          </a:xfrm>
        </p:spPr>
        <p:txBody>
          <a:bodyPr/>
          <a:lstStyle/>
          <a:p>
            <a:r>
              <a:rPr lang="en-US" dirty="0"/>
              <a:t>Azure App Service</a:t>
            </a:r>
          </a:p>
        </p:txBody>
      </p:sp>
    </p:spTree>
    <p:extLst>
      <p:ext uri="{BB962C8B-B14F-4D97-AF65-F5344CB8AC3E}">
        <p14:creationId xmlns:p14="http://schemas.microsoft.com/office/powerpoint/2010/main" val="2065541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4" grpId="0" build="p"/>
      <p:bldP spid="6" grpId="0" build="p"/>
      <p:bldP spid="10" grpId="0" build="p"/>
      <p:bldP spid="14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3296F677-22E2-4F71-99E0-7833EFDC71F8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108" y="1573411"/>
            <a:ext cx="1428750" cy="1428750"/>
          </a:xfrm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630F165B-5B21-46F4-A2D1-DD7539192911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7625" y="1572815"/>
            <a:ext cx="1428750" cy="1428750"/>
          </a:xfrm>
        </p:spPr>
      </p:pic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018A8E35-BDAD-4D19-B8C1-7B62003EB424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8571" y="1572815"/>
            <a:ext cx="1428750" cy="1428750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84C1BBE-FD22-487F-826A-F59A847C78A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53281" y="2861234"/>
            <a:ext cx="2472049" cy="923330"/>
          </a:xfrm>
        </p:spPr>
        <p:txBody>
          <a:bodyPr/>
          <a:lstStyle/>
          <a:p>
            <a:r>
              <a:rPr lang="en-US" dirty="0"/>
              <a:t>Azure Container Instances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CF69E67-2079-4FF7-B1CE-5A5626B729D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342519" y="2864968"/>
            <a:ext cx="2472049" cy="923330"/>
          </a:xfrm>
        </p:spPr>
        <p:txBody>
          <a:bodyPr/>
          <a:lstStyle/>
          <a:p>
            <a:r>
              <a:rPr lang="en-US" dirty="0"/>
              <a:t>Azure Container Registry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6ACD1-EA71-40EC-ABF9-82E6242AE0C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18670" y="2864968"/>
            <a:ext cx="2472049" cy="923330"/>
          </a:xfrm>
        </p:spPr>
        <p:txBody>
          <a:bodyPr/>
          <a:lstStyle/>
          <a:p>
            <a:r>
              <a:rPr lang="en-US" dirty="0"/>
              <a:t>Azure Kubernetes Service (AKS)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9E69EF0-82E7-469E-910E-399734FDE8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6162" y="159604"/>
            <a:ext cx="6504762" cy="704762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0231946F-EC19-4484-AF49-4B2EC5DFD2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778" y="1"/>
            <a:ext cx="7548179" cy="560552"/>
          </a:xfrm>
        </p:spPr>
        <p:txBody>
          <a:bodyPr/>
          <a:lstStyle/>
          <a:p>
            <a:r>
              <a:rPr lang="en-US" dirty="0"/>
              <a:t>Running Containers in Azure</a:t>
            </a:r>
          </a:p>
        </p:txBody>
      </p:sp>
    </p:spTree>
    <p:extLst>
      <p:ext uri="{BB962C8B-B14F-4D97-AF65-F5344CB8AC3E}">
        <p14:creationId xmlns:p14="http://schemas.microsoft.com/office/powerpoint/2010/main" val="215896586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F659C-515D-427D-9372-65B53848A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Lifecycle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08BB08-0261-44D3-B78A-67BF7EC63A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57" y="4685088"/>
            <a:ext cx="1624567" cy="45515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D323866-DA2E-4435-8647-E50186B19385}"/>
              </a:ext>
            </a:extLst>
          </p:cNvPr>
          <p:cNvSpPr txBox="1"/>
          <p:nvPr/>
        </p:nvSpPr>
        <p:spPr>
          <a:xfrm>
            <a:off x="0" y="4835723"/>
            <a:ext cx="35496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</a:rPr>
              <a:t>https://timw.info/89a04</a:t>
            </a:r>
          </a:p>
        </p:txBody>
      </p:sp>
      <p:sp>
        <p:nvSpPr>
          <p:cNvPr id="5" name="AutoShape 2" descr="Docker Architecture Diagram">
            <a:extLst>
              <a:ext uri="{FF2B5EF4-FFF2-40B4-BE49-F238E27FC236}">
                <a16:creationId xmlns:a16="http://schemas.microsoft.com/office/drawing/2014/main" id="{7B98C03A-C169-4A29-BC17-FDB909ECA24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DF8CFD2C-9497-45D0-B0CA-D31594C034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1025" y="560553"/>
            <a:ext cx="7981950" cy="4168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59188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Identity and Governance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131319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88A521-F5BB-40C6-BB34-4FDEE0B22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File Sync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049C9F5E-A877-4CD7-A64B-868F4EAB24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5438" y="560553"/>
            <a:ext cx="5953125" cy="4676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55692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919172-BB37-4DEA-9421-CAF9D0D7C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 Endpoints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B3AB2D-C116-442D-AC32-4F8FB505FA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1426" y="723013"/>
            <a:ext cx="4641148" cy="4044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03549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Networking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272653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Backup and Recovery</a:t>
            </a:r>
          </a:p>
        </p:txBody>
      </p:sp>
    </p:spTree>
    <p:extLst>
      <p:ext uri="{BB962C8B-B14F-4D97-AF65-F5344CB8AC3E}">
        <p14:creationId xmlns:p14="http://schemas.microsoft.com/office/powerpoint/2010/main" val="13078539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64166-601F-40DD-95B0-100D121D0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Schedule (Central time)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24EA8E-0AA4-07A9-FBB8-412D446F27A7}"/>
              </a:ext>
            </a:extLst>
          </p:cNvPr>
          <p:cNvSpPr txBox="1"/>
          <p:nvPr/>
        </p:nvSpPr>
        <p:spPr>
          <a:xfrm>
            <a:off x="2008669" y="1149531"/>
            <a:ext cx="5897880" cy="2693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/>
              <a:t>07:00am  -  Start</a:t>
            </a:r>
          </a:p>
          <a:p>
            <a:pPr>
              <a:spcAft>
                <a:spcPts val="600"/>
              </a:spcAft>
            </a:pPr>
            <a:r>
              <a:rPr lang="en-US" sz="2400" dirty="0"/>
              <a:t>08:00am  -  8-min break</a:t>
            </a:r>
          </a:p>
          <a:p>
            <a:pPr>
              <a:spcAft>
                <a:spcPts val="600"/>
              </a:spcAft>
            </a:pPr>
            <a:r>
              <a:rPr lang="en-US" sz="2400" dirty="0"/>
              <a:t>09:00am  -  8-min break</a:t>
            </a:r>
          </a:p>
          <a:p>
            <a:pPr>
              <a:spcAft>
                <a:spcPts val="600"/>
              </a:spcAft>
            </a:pPr>
            <a:r>
              <a:rPr lang="en-US" sz="2400" dirty="0"/>
              <a:t>10:00am  -  8-min break</a:t>
            </a:r>
          </a:p>
          <a:p>
            <a:pPr>
              <a:spcAft>
                <a:spcPts val="600"/>
              </a:spcAft>
            </a:pPr>
            <a:r>
              <a:rPr lang="en-US" sz="2400" dirty="0"/>
              <a:t>11:00am  -  8-min break</a:t>
            </a:r>
          </a:p>
          <a:p>
            <a:pPr>
              <a:spcAft>
                <a:spcPts val="600"/>
              </a:spcAft>
            </a:pPr>
            <a:r>
              <a:rPr lang="en-US" sz="2400" dirty="0"/>
              <a:t>12:00pm  -  Finish</a:t>
            </a:r>
          </a:p>
        </p:txBody>
      </p:sp>
    </p:spTree>
    <p:extLst>
      <p:ext uri="{BB962C8B-B14F-4D97-AF65-F5344CB8AC3E}">
        <p14:creationId xmlns:p14="http://schemas.microsoft.com/office/powerpoint/2010/main" val="415038309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BA6DD3-650E-4DBA-B353-68CBD9361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Role-Based Certifications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8636A4-5E65-457F-87C8-FCE2ABE735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4101" y="962479"/>
            <a:ext cx="3255798" cy="3255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35628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5A04E-AA5D-4B60-9857-6CD4C6352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Tim's Cert Study Pyramid</a:t>
            </a:r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7E8128F0-0CAC-4A4B-954F-FEFC51EFAF01}"/>
              </a:ext>
            </a:extLst>
          </p:cNvPr>
          <p:cNvSpPr/>
          <p:nvPr/>
        </p:nvSpPr>
        <p:spPr>
          <a:xfrm>
            <a:off x="2807127" y="1166502"/>
            <a:ext cx="3529743" cy="2642848"/>
          </a:xfrm>
          <a:prstGeom prst="triangl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600"/>
              </a:spcBef>
            </a:pPr>
            <a:r>
              <a:rPr lang="en-US" sz="1400" dirty="0">
                <a:solidFill>
                  <a:schemeClr val="bg1"/>
                </a:solidFill>
              </a:rPr>
              <a:t>Interdependence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205AA5-08C9-4D87-8F93-E8096164C504}"/>
              </a:ext>
            </a:extLst>
          </p:cNvPr>
          <p:cNvSpPr txBox="1"/>
          <p:nvPr/>
        </p:nvSpPr>
        <p:spPr>
          <a:xfrm>
            <a:off x="1412372" y="1791593"/>
            <a:ext cx="26244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/>
              <a:t>Content knowledge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6B5998-CEFE-497B-A133-65252ADC961A}"/>
              </a:ext>
            </a:extLst>
          </p:cNvPr>
          <p:cNvSpPr txBox="1"/>
          <p:nvPr/>
        </p:nvSpPr>
        <p:spPr>
          <a:xfrm>
            <a:off x="5346668" y="1774823"/>
            <a:ext cx="26244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/>
              <a:t>Practical application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56ECAD-1AF0-43C3-B72B-1AB8B9F14561}"/>
              </a:ext>
            </a:extLst>
          </p:cNvPr>
          <p:cNvSpPr txBox="1"/>
          <p:nvPr/>
        </p:nvSpPr>
        <p:spPr>
          <a:xfrm>
            <a:off x="2807127" y="3809350"/>
            <a:ext cx="35297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/>
              <a:t>Test-taking skills</a:t>
            </a:r>
          </a:p>
        </p:txBody>
      </p:sp>
    </p:spTree>
    <p:extLst>
      <p:ext uri="{BB962C8B-B14F-4D97-AF65-F5344CB8AC3E}">
        <p14:creationId xmlns:p14="http://schemas.microsoft.com/office/powerpoint/2010/main" val="53385707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Exam AZ-104 Item Types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447148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Single-Answer Multiple Choice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6F28477-F78C-4E11-87CF-F7DC40A785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1993" y="728021"/>
            <a:ext cx="5700013" cy="3812817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2620224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Multiple-Answer Multiple Choice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4151DD-B8E4-4DC4-A361-F05D19FB77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0167" y="816683"/>
            <a:ext cx="6363666" cy="3685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85399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Repeated Scenario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916726-6969-4494-8CFF-B275DB03FB53}"/>
              </a:ext>
            </a:extLst>
          </p:cNvPr>
          <p:cNvSpPr txBox="1"/>
          <p:nvPr/>
        </p:nvSpPr>
        <p:spPr>
          <a:xfrm>
            <a:off x="1273629" y="936171"/>
            <a:ext cx="661851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You need to move an Azure VM to another hardware host.</a:t>
            </a:r>
          </a:p>
          <a:p>
            <a:endParaRPr lang="en-US" dirty="0"/>
          </a:p>
          <a:p>
            <a:r>
              <a:rPr lang="en-US" dirty="0"/>
              <a:t>Solution: You redeploy the VM.</a:t>
            </a:r>
          </a:p>
          <a:p>
            <a:endParaRPr lang="en-US" dirty="0"/>
          </a:p>
          <a:p>
            <a:r>
              <a:rPr lang="en-US" dirty="0"/>
              <a:t>Does this solution meet the goal?</a:t>
            </a:r>
          </a:p>
          <a:p>
            <a:endParaRPr lang="en-US" dirty="0"/>
          </a:p>
          <a:p>
            <a:pPr marL="342900" indent="-342900">
              <a:buAutoNum type="alphaLcPeriod"/>
            </a:pPr>
            <a:r>
              <a:rPr lang="en-US" dirty="0"/>
              <a:t>Yes</a:t>
            </a:r>
          </a:p>
          <a:p>
            <a:pPr marL="342900" indent="-342900">
              <a:buAutoNum type="alphaLcPeriod"/>
            </a:pPr>
            <a:r>
              <a:rPr lang="en-US" dirty="0"/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136083033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Repeated Scenario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916726-6969-4494-8CFF-B275DB03FB53}"/>
              </a:ext>
            </a:extLst>
          </p:cNvPr>
          <p:cNvSpPr txBox="1"/>
          <p:nvPr/>
        </p:nvSpPr>
        <p:spPr>
          <a:xfrm>
            <a:off x="1273629" y="936171"/>
            <a:ext cx="661851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You need to move an Azure VM to another hardware host.</a:t>
            </a:r>
          </a:p>
          <a:p>
            <a:endParaRPr lang="en-US" dirty="0"/>
          </a:p>
          <a:p>
            <a:r>
              <a:rPr lang="en-US" dirty="0"/>
              <a:t>Solution: You restart the VM.</a:t>
            </a:r>
          </a:p>
          <a:p>
            <a:endParaRPr lang="en-US" dirty="0"/>
          </a:p>
          <a:p>
            <a:r>
              <a:rPr lang="en-US" dirty="0"/>
              <a:t>Does this solution meet the goal?</a:t>
            </a:r>
          </a:p>
          <a:p>
            <a:endParaRPr lang="en-US" dirty="0"/>
          </a:p>
          <a:p>
            <a:pPr marL="342900" indent="-342900">
              <a:buAutoNum type="alphaLcPeriod"/>
            </a:pPr>
            <a:r>
              <a:rPr lang="en-US" dirty="0"/>
              <a:t>Yes</a:t>
            </a:r>
          </a:p>
          <a:p>
            <a:pPr marL="342900" indent="-342900">
              <a:buAutoNum type="alphaLcPeriod"/>
            </a:pPr>
            <a:r>
              <a:rPr lang="en-US" dirty="0"/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161555361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 and Place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C84055-1610-4831-A59C-C1BE4D1856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484" y="791354"/>
            <a:ext cx="7071031" cy="3717583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15455332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List and Reorder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7686769-1C25-417B-9697-3559ED1F1A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5920" y="654589"/>
            <a:ext cx="5732160" cy="3834321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87687598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Active Screen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83274D0-DE59-4266-B6AC-9688DABC52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4118" y="693526"/>
            <a:ext cx="6675763" cy="3864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8522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64166-601F-40DD-95B0-100D121D0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Materials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5A9B6E6-8F1A-46EE-BADE-BDA6F527DC54}"/>
              </a:ext>
            </a:extLst>
          </p:cNvPr>
          <p:cNvGrpSpPr/>
          <p:nvPr/>
        </p:nvGrpSpPr>
        <p:grpSpPr>
          <a:xfrm>
            <a:off x="231112" y="2110084"/>
            <a:ext cx="8681776" cy="1077615"/>
            <a:chOff x="231112" y="2110085"/>
            <a:chExt cx="8681776" cy="923330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AB392B90-99DF-41C4-BDC8-096258403013}"/>
                </a:ext>
              </a:extLst>
            </p:cNvPr>
            <p:cNvSpPr/>
            <p:nvPr/>
          </p:nvSpPr>
          <p:spPr>
            <a:xfrm>
              <a:off x="231112" y="2110085"/>
              <a:ext cx="8681776" cy="84413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9BA08CC-D79A-4C96-9AB6-605F8F28BE2C}"/>
                </a:ext>
              </a:extLst>
            </p:cNvPr>
            <p:cNvSpPr/>
            <p:nvPr/>
          </p:nvSpPr>
          <p:spPr>
            <a:xfrm>
              <a:off x="2130378" y="2110085"/>
              <a:ext cx="4883260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timw.info/az104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532050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755731C-E693-462B-BC44-11CDB8CDBD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069" y="807962"/>
            <a:ext cx="7153862" cy="3711486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11796749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Statement / Code Analysis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2DCFFE-3A47-4B08-B7C0-EA1D248E4B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4425" y="696997"/>
            <a:ext cx="6235150" cy="3843471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31973083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Performance-Based Lab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557C47B-F4B3-41E6-96A6-8A98746BE64C}"/>
              </a:ext>
            </a:extLst>
          </p:cNvPr>
          <p:cNvGrpSpPr/>
          <p:nvPr/>
        </p:nvGrpSpPr>
        <p:grpSpPr>
          <a:xfrm>
            <a:off x="1340781" y="481722"/>
            <a:ext cx="6462437" cy="4216235"/>
            <a:chOff x="1013962" y="716085"/>
            <a:chExt cx="6738900" cy="426880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CB30D66-21B7-4B18-81D6-A6DD9B720D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13962" y="716085"/>
              <a:ext cx="6738900" cy="4268806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F421C3B-BD3B-4BD8-B947-05FBD6719E2C}"/>
                </a:ext>
              </a:extLst>
            </p:cNvPr>
            <p:cNvSpPr/>
            <p:nvPr/>
          </p:nvSpPr>
          <p:spPr>
            <a:xfrm>
              <a:off x="4450813" y="2387084"/>
              <a:ext cx="24237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 </a:t>
              </a:r>
              <a:endParaRPr lang="en-US" dirty="0"/>
            </a:p>
          </p:txBody>
        </p:sp>
        <p:pic>
          <p:nvPicPr>
            <p:cNvPr id="7" name="Picture 4">
              <a:extLst>
                <a:ext uri="{FF2B5EF4-FFF2-40B4-BE49-F238E27FC236}">
                  <a16:creationId xmlns:a16="http://schemas.microsoft.com/office/drawing/2014/main" id="{F869E0BE-4AFF-4DBF-93BA-D8D554C3C37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42682" y="894156"/>
              <a:ext cx="1917099" cy="405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6">
              <a:extLst>
                <a:ext uri="{FF2B5EF4-FFF2-40B4-BE49-F238E27FC236}">
                  <a16:creationId xmlns:a16="http://schemas.microsoft.com/office/drawing/2014/main" id="{6F2F5BFD-FC7A-4D24-9649-48D80C1E6B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67011" y="4197905"/>
              <a:ext cx="1713634" cy="734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18D3244-A8C8-48DB-8A43-4B596A3838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6903" y="855920"/>
              <a:ext cx="4232825" cy="34316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981BA0F-A095-42F7-9D53-71D29BDEC62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45131" y="4282383"/>
              <a:ext cx="4297551" cy="409524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A2DBB13A-B4C0-4228-A51C-918B3706CDA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259781" y="1021917"/>
              <a:ext cx="470961" cy="3265662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1C335AB0-8E7C-4216-B65E-DB8FD17C16F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259781" y="4197905"/>
              <a:ext cx="469327" cy="7499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618403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Microsoft Online Testing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538689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5DDC46-6BCF-426A-ADB9-78D6146896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565" y="1144455"/>
            <a:ext cx="7750869" cy="3171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43813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A7B783-EA01-4218-89C3-B85806531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8438" y="657872"/>
            <a:ext cx="3942857" cy="42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75263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5F4526-F934-4ACA-BD68-2B22C2BF8F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5520" y="672932"/>
            <a:ext cx="4632960" cy="4302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9278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D1A932-A4A6-463B-A049-A4DE2A329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158" y="1124969"/>
            <a:ext cx="6401684" cy="2893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03264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D2C2E7-A646-467B-A8F2-FA0D3528C5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401" y="1067728"/>
            <a:ext cx="6241198" cy="320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17427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DD48C2-927E-4E87-AEA1-69D5256F48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057" y="1078499"/>
            <a:ext cx="7151886" cy="2986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7418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56734C-6134-4A81-AE62-E47426862C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6146" y="824084"/>
            <a:ext cx="5071708" cy="3921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36430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6700B5-408B-4549-B451-CDE39828D9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710" y="790593"/>
            <a:ext cx="5930579" cy="3819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45945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7379" y="1792224"/>
            <a:ext cx="6839712" cy="2569568"/>
          </a:xfrm>
        </p:spPr>
        <p:txBody>
          <a:bodyPr/>
          <a:lstStyle/>
          <a:p>
            <a:r>
              <a:rPr lang="en-US" dirty="0"/>
              <a:t>Course materials: </a:t>
            </a:r>
            <a:r>
              <a:rPr lang="en-US" b="1" dirty="0">
                <a:solidFill>
                  <a:srgbClr val="0070C0"/>
                </a:solidFill>
              </a:rPr>
              <a:t>timw.info/az104</a:t>
            </a:r>
          </a:p>
          <a:p>
            <a:r>
              <a:rPr lang="en-US" dirty="0"/>
              <a:t>Twitter: </a:t>
            </a:r>
            <a:r>
              <a:rPr lang="en-US" b="1" dirty="0">
                <a:solidFill>
                  <a:srgbClr val="0070C0"/>
                </a:solidFill>
              </a:rPr>
              <a:t>@TechTrainerTim</a:t>
            </a:r>
          </a:p>
          <a:p>
            <a:r>
              <a:rPr lang="en-US" dirty="0"/>
              <a:t>Website: </a:t>
            </a:r>
            <a:r>
              <a:rPr lang="en-US" b="1" dirty="0">
                <a:solidFill>
                  <a:srgbClr val="0070C0"/>
                </a:solidFill>
              </a:rPr>
              <a:t>TechTrainerTim.com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A029C1-5DD1-431F-B6FD-8F8BCED0BD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4243" y="1500913"/>
            <a:ext cx="1811576" cy="1811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0824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B5B71CB-633A-486B-AAC7-08E4F726A3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2474" y="783770"/>
            <a:ext cx="4279051" cy="4181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118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82D6C8-DD29-4E96-9F01-538A6242E0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178" y="861004"/>
            <a:ext cx="6983643" cy="3654152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91544579"/>
      </p:ext>
    </p:extLst>
  </p:cSld>
  <p:clrMapOvr>
    <a:masterClrMapping/>
  </p:clrMapOvr>
</p:sld>
</file>

<file path=ppt/theme/theme1.xml><?xml version="1.0" encoding="utf-8"?>
<a:theme xmlns:a="http://schemas.openxmlformats.org/drawingml/2006/main" name="Standard_LiveLessons_2017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tandard_LiveLessons_2016.potm" id="{8C1633E9-E98A-446F-92F4-E3D84D4249FA}" vid="{A44C486B-6B48-42BE-B4AA-FE194AC1400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Standard_LiveLessons_2017.potm</Template>
  <TotalTime>3884</TotalTime>
  <Words>637</Words>
  <Application>Microsoft Office PowerPoint</Application>
  <PresentationFormat>On-screen Show (16:9)</PresentationFormat>
  <Paragraphs>217</Paragraphs>
  <Slides>71</Slides>
  <Notes>48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78" baseType="lpstr">
      <vt:lpstr>Arial</vt:lpstr>
      <vt:lpstr>Calibri</vt:lpstr>
      <vt:lpstr>Courier New</vt:lpstr>
      <vt:lpstr>Gotham Light</vt:lpstr>
      <vt:lpstr>Tahoma</vt:lpstr>
      <vt:lpstr>Times New Roman</vt:lpstr>
      <vt:lpstr>Standard_LiveLessons_2017</vt:lpstr>
      <vt:lpstr>Exam AZ-104: Microsoft Azure Administrator Crash Course</vt:lpstr>
      <vt:lpstr>Tim Warner</vt:lpstr>
      <vt:lpstr>Agenda</vt:lpstr>
      <vt:lpstr>Course Expectations</vt:lpstr>
      <vt:lpstr>Break Schedule (Central time)</vt:lpstr>
      <vt:lpstr>Course Materials</vt:lpstr>
      <vt:lpstr>Session Recordings</vt:lpstr>
      <vt:lpstr>Session Recordings</vt:lpstr>
      <vt:lpstr>Session Recordings</vt:lpstr>
      <vt:lpstr>Session Recordings</vt:lpstr>
      <vt:lpstr>Mobile Browser: learning.oreilly.com</vt:lpstr>
      <vt:lpstr>O'Reilly Mobile App</vt:lpstr>
      <vt:lpstr>Exam AZ-104 Latest Updates</vt:lpstr>
      <vt:lpstr>Azure Network Engineer</vt:lpstr>
      <vt:lpstr>Azure Security Engineer</vt:lpstr>
      <vt:lpstr>Azure Solutions Architect</vt:lpstr>
      <vt:lpstr>Microsoft DevOps Engineer Expert</vt:lpstr>
      <vt:lpstr> </vt:lpstr>
      <vt:lpstr>Thank You!</vt:lpstr>
      <vt:lpstr>Azure Virtual Machine</vt:lpstr>
      <vt:lpstr>Availability Set</vt:lpstr>
      <vt:lpstr>Availability Zone</vt:lpstr>
      <vt:lpstr>Instant Restore</vt:lpstr>
      <vt:lpstr>Azure Site Recovery (ASR)</vt:lpstr>
      <vt:lpstr>Azure Monitor</vt:lpstr>
      <vt:lpstr>Azure Log Analytics</vt:lpstr>
      <vt:lpstr>Azure Subscriptions</vt:lpstr>
      <vt:lpstr>Azure Management Scopes</vt:lpstr>
      <vt:lpstr>Storage</vt:lpstr>
      <vt:lpstr>Storage Account Replication</vt:lpstr>
      <vt:lpstr>Storage Account Replication</vt:lpstr>
      <vt:lpstr>Storage Account Replication</vt:lpstr>
      <vt:lpstr>Shared Access Signature (SAS)</vt:lpstr>
      <vt:lpstr>Monitoring</vt:lpstr>
      <vt:lpstr>Compute</vt:lpstr>
      <vt:lpstr>Virtual Networks / Load Balancer</vt:lpstr>
      <vt:lpstr>Application Gateway</vt:lpstr>
      <vt:lpstr>Application Gateway Components</vt:lpstr>
      <vt:lpstr>VNet Peering</vt:lpstr>
      <vt:lpstr>Hybrid Cloud with Hub/Spoke</vt:lpstr>
      <vt:lpstr>ExpressRoute</vt:lpstr>
      <vt:lpstr>Azure App Service</vt:lpstr>
      <vt:lpstr>Running Containers in Azure</vt:lpstr>
      <vt:lpstr>Docker Lifecycle</vt:lpstr>
      <vt:lpstr>Identity and Governance </vt:lpstr>
      <vt:lpstr>Azure File Sync</vt:lpstr>
      <vt:lpstr>Service Endpoints</vt:lpstr>
      <vt:lpstr>Networking </vt:lpstr>
      <vt:lpstr>Backup and Recovery</vt:lpstr>
      <vt:lpstr>Microsoft Role-Based Certifications</vt:lpstr>
      <vt:lpstr>Tim's Cert Study Pyramid</vt:lpstr>
      <vt:lpstr>Exam AZ-104 Item Types </vt:lpstr>
      <vt:lpstr>Single-Answer Multiple Choice</vt:lpstr>
      <vt:lpstr>Multiple-Answer Multiple Choice</vt:lpstr>
      <vt:lpstr>Repeated Scenario</vt:lpstr>
      <vt:lpstr>Repeated Scenario</vt:lpstr>
      <vt:lpstr>Select and Place</vt:lpstr>
      <vt:lpstr>Build List and Reorder</vt:lpstr>
      <vt:lpstr>Active Screen</vt:lpstr>
      <vt:lpstr>Case Study</vt:lpstr>
      <vt:lpstr>Statement / Code Analysis</vt:lpstr>
      <vt:lpstr>Performance-Based Lab</vt:lpstr>
      <vt:lpstr>Microsoft Online Testing 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Thank You!</vt:lpstr>
    </vt:vector>
  </TitlesOfParts>
  <Company>Pearson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Julie Phifer</dc:creator>
  <cp:lastModifiedBy>Tim Warner</cp:lastModifiedBy>
  <cp:revision>198</cp:revision>
  <cp:lastPrinted>2020-03-03T17:03:58Z</cp:lastPrinted>
  <dcterms:created xsi:type="dcterms:W3CDTF">2015-09-28T19:52:00Z</dcterms:created>
  <dcterms:modified xsi:type="dcterms:W3CDTF">2024-06-24T11:27:13Z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31dd64d-da6b-43d5-9ac5-8dec692131c3_Enabled">
    <vt:lpwstr>true</vt:lpwstr>
  </property>
  <property fmtid="{D5CDD505-2E9C-101B-9397-08002B2CF9AE}" pid="3" name="MSIP_Label_d31dd64d-da6b-43d5-9ac5-8dec692131c3_SetDate">
    <vt:lpwstr>2024-02-11T16:56:23Z</vt:lpwstr>
  </property>
  <property fmtid="{D5CDD505-2E9C-101B-9397-08002B2CF9AE}" pid="4" name="MSIP_Label_d31dd64d-da6b-43d5-9ac5-8dec692131c3_Method">
    <vt:lpwstr>Standard</vt:lpwstr>
  </property>
  <property fmtid="{D5CDD505-2E9C-101B-9397-08002B2CF9AE}" pid="5" name="MSIP_Label_d31dd64d-da6b-43d5-9ac5-8dec692131c3_Name">
    <vt:lpwstr>General</vt:lpwstr>
  </property>
  <property fmtid="{D5CDD505-2E9C-101B-9397-08002B2CF9AE}" pid="6" name="MSIP_Label_d31dd64d-da6b-43d5-9ac5-8dec692131c3_SiteId">
    <vt:lpwstr>db1766ec-5540-4cde-ad8d-b2b59fb2ed8e</vt:lpwstr>
  </property>
  <property fmtid="{D5CDD505-2E9C-101B-9397-08002B2CF9AE}" pid="7" name="MSIP_Label_d31dd64d-da6b-43d5-9ac5-8dec692131c3_ActionId">
    <vt:lpwstr>a2e4f23b-81bf-416f-8dc7-9911e4e9a015</vt:lpwstr>
  </property>
  <property fmtid="{D5CDD505-2E9C-101B-9397-08002B2CF9AE}" pid="8" name="MSIP_Label_d31dd64d-da6b-43d5-9ac5-8dec692131c3_ContentBits">
    <vt:lpwstr>0</vt:lpwstr>
  </property>
</Properties>
</file>